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1" r:id="rId2"/>
    <p:sldId id="272" r:id="rId3"/>
    <p:sldId id="273" r:id="rId4"/>
    <p:sldId id="262" r:id="rId5"/>
    <p:sldId id="263" r:id="rId6"/>
    <p:sldId id="264" r:id="rId7"/>
    <p:sldId id="265" r:id="rId8"/>
    <p:sldId id="270" r:id="rId9"/>
    <p:sldId id="271" r:id="rId10"/>
    <p:sldId id="292" r:id="rId11"/>
    <p:sldId id="266" r:id="rId12"/>
    <p:sldId id="285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4" r:id="rId28"/>
    <p:sldId id="286" r:id="rId29"/>
    <p:sldId id="291" r:id="rId30"/>
    <p:sldId id="293" r:id="rId31"/>
    <p:sldId id="294" r:id="rId32"/>
    <p:sldId id="295" r:id="rId33"/>
    <p:sldId id="288" r:id="rId34"/>
    <p:sldId id="289" r:id="rId35"/>
    <p:sldId id="290" r:id="rId3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80" y="-84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DEF08AC-CC5A-4F78-956A-9709542D3DDE}" type="datetimeFigureOut">
              <a:rPr lang="el-GR" smtClean="0"/>
              <a:t>10/3/2014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5E1DDC4-D5C0-435C-9F22-FCDDCA4830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4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DDC4-D5C0-435C-9F22-FCDDCA4830D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Οικονομία &amp; Χρήμα - </a:t>
            </a:r>
            <a:r>
              <a:rPr lang="el-GR" sz="2400" b="1" i="1" dirty="0" smtClean="0">
                <a:solidFill>
                  <a:schemeClr val="tx1"/>
                </a:solidFill>
              </a:rPr>
              <a:t>χωρίς περιτύλιγμα</a:t>
            </a:r>
            <a:endParaRPr lang="el-GR" sz="2400" b="1" i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6019800" cy="3200400"/>
          </a:xfrm>
        </p:spPr>
      </p:pic>
    </p:spTree>
    <p:extLst>
      <p:ext uri="{BB962C8B-B14F-4D97-AF65-F5344CB8AC3E}">
        <p14:creationId xmlns:p14="http://schemas.microsoft.com/office/powerpoint/2010/main" val="27083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63000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el-GR" b="1" dirty="0" smtClean="0"/>
              <a:t>Εμπορικό ισοζύγιο 2004-2013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0581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l-GR" sz="3600" b="1" i="1" u="sng" dirty="0" smtClean="0">
                <a:solidFill>
                  <a:schemeClr val="tx1"/>
                </a:solidFill>
              </a:rPr>
              <a:t>Τι συμβαίνει όταν τυπώνουμε </a:t>
            </a:r>
            <a:br>
              <a:rPr lang="el-GR" sz="3600" b="1" i="1" u="sng" dirty="0" smtClean="0">
                <a:solidFill>
                  <a:schemeClr val="tx1"/>
                </a:solidFill>
              </a:rPr>
            </a:br>
            <a:r>
              <a:rPr lang="el-GR" sz="3600" b="1" i="1" u="sng" dirty="0" smtClean="0">
                <a:solidFill>
                  <a:schemeClr val="tx1"/>
                </a:solidFill>
              </a:rPr>
              <a:t>χρήμα χωρίς αντίκρισμα;</a:t>
            </a:r>
            <a:endParaRPr lang="el-GR" sz="3600" b="1" i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038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  <a:r>
              <a:rPr lang="el-GR" sz="6500" dirty="0" smtClean="0">
                <a:solidFill>
                  <a:srgbClr val="FFFF00"/>
                </a:solidFill>
              </a:rPr>
              <a:t>Πληθωρισμός!</a:t>
            </a:r>
          </a:p>
          <a:p>
            <a:pPr marL="0" indent="0" algn="ctr">
              <a:buNone/>
            </a:pPr>
            <a:endParaRPr lang="el-GR" sz="3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6500" b="1" dirty="0" smtClean="0"/>
              <a:t>Θέλουμε πληθωρισμό; </a:t>
            </a:r>
          </a:p>
          <a:p>
            <a:pPr marL="0" indent="0" algn="ctr">
              <a:buNone/>
            </a:pPr>
            <a:r>
              <a:rPr lang="el-GR" sz="6500" b="1" dirty="0" smtClean="0">
                <a:solidFill>
                  <a:srgbClr val="FFFF00"/>
                </a:solidFill>
              </a:rPr>
              <a:t>ΌΧΙ</a:t>
            </a:r>
          </a:p>
          <a:p>
            <a:pPr marL="0" indent="0" algn="ctr">
              <a:buNone/>
            </a:pPr>
            <a:endParaRPr lang="el-GR" sz="3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5800" b="1" dirty="0" smtClean="0"/>
              <a:t>Γιατί;</a:t>
            </a:r>
          </a:p>
          <a:p>
            <a:pPr marL="0" indent="0" algn="ctr">
              <a:buNone/>
            </a:pPr>
            <a:r>
              <a:rPr lang="el-GR" sz="5800" dirty="0" smtClean="0">
                <a:solidFill>
                  <a:srgbClr val="FFFF00"/>
                </a:solidFill>
              </a:rPr>
              <a:t>Λόγω των Ομολόγων</a:t>
            </a:r>
          </a:p>
          <a:p>
            <a:pPr marL="0" indent="0" algn="ctr">
              <a:buNone/>
            </a:pPr>
            <a:r>
              <a:rPr lang="el-GR" sz="5800" dirty="0" smtClean="0">
                <a:solidFill>
                  <a:srgbClr val="FFFF00"/>
                </a:solidFill>
              </a:rPr>
              <a:t>Λόγω των Επιτοκίων</a:t>
            </a:r>
          </a:p>
          <a:p>
            <a:pPr marL="0" indent="0" algn="ctr">
              <a:buNone/>
            </a:pPr>
            <a:r>
              <a:rPr lang="el-GR" sz="5800" dirty="0" smtClean="0">
                <a:solidFill>
                  <a:srgbClr val="FFFF00"/>
                </a:solidFill>
              </a:rPr>
              <a:t>Λόγω του ευρώ</a:t>
            </a:r>
          </a:p>
          <a:p>
            <a:pPr marL="0" indent="0" algn="ctr">
              <a:buNone/>
            </a:pPr>
            <a:endParaRPr lang="el-GR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Αυξημένος κίνδυνος =&gt; Αυξημένη απόδοση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Αλλά ισχύει και το αντίθετο: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Αυξημένη Απόδοση =&gt; επένδυση αυξημένου κινδύνου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C000"/>
                </a:solidFill>
              </a:rPr>
              <a:t>Κίνδυνος &amp; Απόδοση</a:t>
            </a:r>
            <a:endParaRPr lang="el-GR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u="sng" dirty="0" smtClean="0">
                <a:solidFill>
                  <a:schemeClr val="tx1"/>
                </a:solidFill>
              </a:rPr>
              <a:t>Γιατί βγάζουμε Ομόλογα;</a:t>
            </a:r>
            <a:endParaRPr lang="el-GR" sz="4800" b="1" i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038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Για ποιο λόγο έχουμε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δημιουργήσει κράτη;</a:t>
            </a:r>
          </a:p>
          <a:p>
            <a:pPr marL="0" indent="0" algn="ctr">
              <a:buNone/>
            </a:pPr>
            <a:endParaRPr lang="el-GR" sz="39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Γιατί πληρώνουμε φόρους και γιατί πρέπει να εκδίδουμε ομόλογα; </a:t>
            </a:r>
          </a:p>
          <a:p>
            <a:pPr marL="0" indent="0" algn="ctr">
              <a:buNone/>
            </a:pPr>
            <a:endParaRPr lang="el-GR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endParaRPr lang="el-GR" sz="39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7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0"/>
            <a:ext cx="703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943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391400" cy="63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57200"/>
            <a:ext cx="81438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8305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Γιατί σηκώνεσαι το πρωί από το κρεβάτι;</a:t>
            </a:r>
            <a:endParaRPr lang="el-GR" sz="2400" b="1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990725"/>
            <a:ext cx="4000500" cy="3638550"/>
          </a:xfrm>
        </p:spPr>
      </p:pic>
    </p:spTree>
    <p:extLst>
      <p:ext uri="{BB962C8B-B14F-4D97-AF65-F5344CB8AC3E}">
        <p14:creationId xmlns:p14="http://schemas.microsoft.com/office/powerpoint/2010/main" val="2793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6096000"/>
          </a:xfrm>
        </p:spPr>
      </p:pic>
    </p:spTree>
    <p:extLst>
      <p:ext uri="{BB962C8B-B14F-4D97-AF65-F5344CB8AC3E}">
        <p14:creationId xmlns:p14="http://schemas.microsoft.com/office/powerpoint/2010/main" val="16000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1"/>
            <a:ext cx="8686800" cy="6568510"/>
          </a:xfrm>
        </p:spPr>
      </p:pic>
    </p:spTree>
    <p:extLst>
      <p:ext uri="{BB962C8B-B14F-4D97-AF65-F5344CB8AC3E}">
        <p14:creationId xmlns:p14="http://schemas.microsoft.com/office/powerpoint/2010/main" val="7789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81999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C000"/>
                </a:solidFill>
              </a:rPr>
              <a:t>Η εξυπηρέτηση του χρέους στο μέλλον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38" y="1523999"/>
            <a:ext cx="6954561" cy="48220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Ποιος καθορίζει το ύψος των επιτοκίων;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Ελάχιστα Υποχρεωτικά Διαθέσιμα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7867"/>
            <a:ext cx="6934200" cy="4926683"/>
          </a:xfrm>
        </p:spPr>
      </p:pic>
    </p:spTree>
    <p:extLst>
      <p:ext uri="{BB962C8B-B14F-4D97-AF65-F5344CB8AC3E}">
        <p14:creationId xmlns:p14="http://schemas.microsoft.com/office/powerpoint/2010/main" val="15469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Ποιος καθορίζει το ύψος των επιτοκίων;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Κεντρική Τράπεζα της χώρας καθορίζει: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b="1" u="sng" dirty="0" smtClean="0">
                <a:solidFill>
                  <a:srgbClr val="FFFF00"/>
                </a:solidFill>
              </a:rPr>
              <a:t>Το ποσοστό </a:t>
            </a:r>
            <a:r>
              <a:rPr lang="el-GR" dirty="0" smtClean="0"/>
              <a:t>των ελάχιστων υποχρεωτικών διαθεσίμων.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b="1" u="sng" dirty="0" smtClean="0">
                <a:solidFill>
                  <a:srgbClr val="FFFF00"/>
                </a:solidFill>
              </a:rPr>
              <a:t>Το επιτόκιο </a:t>
            </a:r>
            <a:r>
              <a:rPr lang="el-GR" dirty="0" smtClean="0"/>
              <a:t>το οποίο προσφέρει στις τράπεζες για τα κεφάλαια που τις αναγκάζει να διατηρούν ως ελάχιστα υποχρεωτικά διαθέσιμα.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sz="2000" dirty="0" smtClean="0"/>
              <a:t>Αυτό το επιτόκιο ονομάζεται : </a:t>
            </a: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FFFF00"/>
                </a:solidFill>
              </a:rPr>
              <a:t>Βασικό Επιτόκιο Παρέμβασης</a:t>
            </a:r>
            <a:endParaRPr lang="el-GR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8369"/>
            <a:ext cx="8578644" cy="6144831"/>
          </a:xfrm>
        </p:spPr>
      </p:pic>
    </p:spTree>
    <p:extLst>
      <p:ext uri="{BB962C8B-B14F-4D97-AF65-F5344CB8AC3E}">
        <p14:creationId xmlns:p14="http://schemas.microsoft.com/office/powerpoint/2010/main" val="82940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106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Β</a:t>
            </a:r>
            <a:r>
              <a:rPr lang="el-GR" b="1" dirty="0" smtClean="0">
                <a:solidFill>
                  <a:srgbClr val="FFC000"/>
                </a:solidFill>
              </a:rPr>
              <a:t>άση για τον καθορισμό των επιτοκίων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0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mathiou\Dropbox\From Laptop\PERSONAL\ΕΕΔΕ\present data\1. Global Interest Rates 92-2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3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Στις τράπεζες;</a:t>
            </a:r>
          </a:p>
          <a:p>
            <a:r>
              <a:rPr lang="el-GR" dirty="0" smtClean="0"/>
              <a:t>Στα ακίνητα;</a:t>
            </a:r>
          </a:p>
          <a:p>
            <a:r>
              <a:rPr lang="el-GR" dirty="0" smtClean="0"/>
              <a:t>Στην υπόλοιπη οικονομία;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Τι θα γίνει όταν ανέβουν τα επιτόκια;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Απεριόριστες Ανάγκες &amp; Περιορισμένα Αγαθά</a:t>
            </a:r>
            <a:endParaRPr lang="el-GR" sz="2400" b="1" i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7" y="1676400"/>
            <a:ext cx="8523512" cy="4343399"/>
          </a:xfrm>
        </p:spPr>
      </p:pic>
    </p:spTree>
    <p:extLst>
      <p:ext uri="{BB962C8B-B14F-4D97-AF65-F5344CB8AC3E}">
        <p14:creationId xmlns:p14="http://schemas.microsoft.com/office/powerpoint/2010/main" val="42759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458199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</a:rPr>
              <a:t>Σύνολο Ιδιωτικού Δανεισμού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Αύξηση επιτοκίων =&gt; πτώση ακινήτων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mmathiou\Dropbox\From Laptop\PERSONAL\ΕΕΔΕ\present data\manhattan di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53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00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Αύξηση επιτοκίων =&gt; πτώση ακινήτων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143000"/>
            <a:ext cx="8401050" cy="5257800"/>
          </a:xfrm>
        </p:spPr>
      </p:pic>
    </p:spTree>
    <p:extLst>
      <p:ext uri="{BB962C8B-B14F-4D97-AF65-F5344CB8AC3E}">
        <p14:creationId xmlns:p14="http://schemas.microsoft.com/office/powerpoint/2010/main" val="161931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r>
              <a:rPr lang="el-GR" sz="3200" dirty="0" smtClean="0"/>
              <a:t>=&gt; Ως </a:t>
            </a:r>
            <a:r>
              <a:rPr lang="el-GR" sz="3200" dirty="0" smtClean="0"/>
              <a:t>αντιστάθμισμα στην ΕΣΣΔ</a:t>
            </a:r>
          </a:p>
          <a:p>
            <a:pPr marL="0" indent="0" algn="ctr">
              <a:buNone/>
            </a:pPr>
            <a:r>
              <a:rPr lang="el-GR" sz="3200" dirty="0" smtClean="0"/>
              <a:t>=&gt; Για </a:t>
            </a:r>
            <a:r>
              <a:rPr lang="el-GR" sz="3200" dirty="0" smtClean="0"/>
              <a:t>τη δημιουργία μιας </a:t>
            </a:r>
            <a:r>
              <a:rPr lang="el-GR" sz="3200" dirty="0" smtClean="0"/>
              <a:t>Ενιαίας </a:t>
            </a:r>
            <a:r>
              <a:rPr lang="el-GR" sz="3200" dirty="0" smtClean="0"/>
              <a:t>Κοινής Αγοράς </a:t>
            </a:r>
            <a:endParaRPr lang="el-G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610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Γιατί θέλουμε μια Κοινή Αγορά;</a:t>
            </a:r>
            <a:br>
              <a:rPr lang="el-GR" b="1" dirty="0" smtClean="0">
                <a:solidFill>
                  <a:srgbClr val="FFC000"/>
                </a:solidFill>
              </a:rPr>
            </a:br>
            <a:r>
              <a:rPr lang="el-GR" b="1" dirty="0" smtClean="0">
                <a:solidFill>
                  <a:srgbClr val="FFC000"/>
                </a:solidFill>
              </a:rPr>
              <a:t/>
            </a:r>
            <a:br>
              <a:rPr lang="el-GR" b="1" dirty="0" smtClean="0">
                <a:solidFill>
                  <a:srgbClr val="FFC000"/>
                </a:solidFill>
              </a:rPr>
            </a:br>
            <a:r>
              <a:rPr lang="el-GR" sz="4000" b="1" dirty="0" smtClean="0">
                <a:solidFill>
                  <a:srgbClr val="FFC000"/>
                </a:solidFill>
              </a:rPr>
              <a:t>Τι χρειάζεται να γίνει </a:t>
            </a:r>
            <a:br>
              <a:rPr lang="el-GR" sz="4000" b="1" dirty="0" smtClean="0">
                <a:solidFill>
                  <a:srgbClr val="FFC000"/>
                </a:solidFill>
              </a:rPr>
            </a:br>
            <a:r>
              <a:rPr lang="el-GR" sz="4000" b="1" dirty="0" smtClean="0">
                <a:solidFill>
                  <a:srgbClr val="FFC000"/>
                </a:solidFill>
              </a:rPr>
              <a:t>για να δημιουργηθεί μια Κοινή Αγορά;</a:t>
            </a:r>
            <a:endParaRPr lang="el-GR" sz="4000" b="1" dirty="0">
              <a:solidFill>
                <a:srgbClr val="FFC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685800"/>
            <a:ext cx="8229600" cy="838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Γιατί κάναμε την ΕΕ;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Δημόσιο Χρέος έως 60% του ΑΕΠ</a:t>
            </a:r>
          </a:p>
          <a:p>
            <a:endParaRPr lang="el-GR" dirty="0" smtClean="0"/>
          </a:p>
          <a:p>
            <a:r>
              <a:rPr lang="el-GR" dirty="0" smtClean="0"/>
              <a:t>Έλλειμμα προϋπολογισμού έως 3% του ΑΕΠ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Πληθωρισμός έως +1% πάνω από τον Μ.Ο. της ΕΕ </a:t>
            </a:r>
          </a:p>
          <a:p>
            <a:pPr marL="0" indent="0">
              <a:buNone/>
            </a:pPr>
            <a:r>
              <a:rPr lang="el-GR" sz="2000" i="1" dirty="0"/>
              <a:t> </a:t>
            </a:r>
            <a:r>
              <a:rPr lang="el-GR" sz="2000" i="1" dirty="0" smtClean="0"/>
              <a:t>                        (με επιθυμητό </a:t>
            </a:r>
            <a:r>
              <a:rPr lang="el-GR" sz="2000" i="1" dirty="0" err="1" smtClean="0"/>
              <a:t>μ.ο</a:t>
            </a:r>
            <a:r>
              <a:rPr lang="el-GR" sz="2000" i="1" dirty="0" smtClean="0"/>
              <a:t>. για την ΕΕ στο 2%)</a:t>
            </a:r>
            <a:endParaRPr lang="el-GR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C000"/>
                </a:solidFill>
              </a:rPr>
              <a:t>Προϋποθέσεις για το ευρώ:</a:t>
            </a:r>
            <a:endParaRPr lang="el-GR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Από πού προκύπτει η σχέση της ισοτιμίας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Ποιες οι προοπτικές του ευρώ έναντι του δολαρίου;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Εσωτερική &amp; Εξωτερική </a:t>
            </a:r>
            <a:br>
              <a:rPr lang="el-GR" b="1" dirty="0" smtClean="0">
                <a:solidFill>
                  <a:srgbClr val="FFC000"/>
                </a:solidFill>
              </a:rPr>
            </a:br>
            <a:r>
              <a:rPr lang="el-GR" b="1" dirty="0" smtClean="0">
                <a:solidFill>
                  <a:srgbClr val="FFC000"/>
                </a:solidFill>
              </a:rPr>
              <a:t>αξία του νομίσματος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3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l-GR" sz="3600" b="1" i="1" dirty="0" smtClean="0">
                <a:solidFill>
                  <a:schemeClr val="tx1"/>
                </a:solidFill>
              </a:rPr>
              <a:t>Τρεις Συντελεστές Παραγωγής</a:t>
            </a:r>
            <a:endParaRPr lang="el-GR" sz="3600" b="1" i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2895600"/>
          </a:xfrm>
        </p:spPr>
        <p:txBody>
          <a:bodyPr/>
          <a:lstStyle/>
          <a:p>
            <a:r>
              <a:rPr lang="el-GR" sz="4800" dirty="0" smtClean="0"/>
              <a:t>Γη</a:t>
            </a:r>
            <a:r>
              <a:rPr lang="el-GR" dirty="0" smtClean="0"/>
              <a:t>				-&gt; Αμείβεται με Ενοίκιο</a:t>
            </a:r>
          </a:p>
          <a:p>
            <a:r>
              <a:rPr lang="el-GR" sz="4800" dirty="0" smtClean="0"/>
              <a:t>Εργασία</a:t>
            </a:r>
            <a:r>
              <a:rPr lang="el-GR" dirty="0" smtClean="0"/>
              <a:t>		-&gt; Αμείβεται με Μισθό</a:t>
            </a:r>
          </a:p>
          <a:p>
            <a:r>
              <a:rPr lang="el-GR" sz="4800" dirty="0" smtClean="0"/>
              <a:t>Κεφάλαιο</a:t>
            </a:r>
            <a:r>
              <a:rPr lang="el-GR" dirty="0" smtClean="0"/>
              <a:t>	-&gt; Αμείβεται με Τόκο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2495"/>
            <a:ext cx="6324600" cy="5063292"/>
          </a:xfrm>
        </p:spPr>
      </p:pic>
    </p:spTree>
    <p:extLst>
      <p:ext uri="{BB962C8B-B14F-4D97-AF65-F5344CB8AC3E}">
        <p14:creationId xmlns:p14="http://schemas.microsoft.com/office/powerpoint/2010/main" val="1583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u="sng" dirty="0" smtClean="0">
                <a:solidFill>
                  <a:schemeClr val="tx1"/>
                </a:solidFill>
              </a:rPr>
              <a:t>Ποια η σχέση των δύο;</a:t>
            </a:r>
            <a:endParaRPr lang="el-GR" sz="4800" b="1" i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l-GR" sz="4800" dirty="0" smtClean="0"/>
              <a:t>  </a:t>
            </a:r>
            <a:r>
              <a:rPr lang="el-GR" sz="4800" dirty="0" smtClean="0">
                <a:solidFill>
                  <a:srgbClr val="FFFF00"/>
                </a:solidFill>
              </a:rPr>
              <a:t>ΑΕΠ    ???    Εθνικό Εισόδημα</a:t>
            </a:r>
          </a:p>
          <a:p>
            <a:pPr marL="0" indent="0">
              <a:buNone/>
            </a:pPr>
            <a:r>
              <a:rPr lang="el-GR" sz="4800" dirty="0" smtClean="0">
                <a:solidFill>
                  <a:srgbClr val="FFFF00"/>
                </a:solidFill>
              </a:rPr>
              <a:t>           &lt;  =  &gt;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u="sng" dirty="0" smtClean="0">
                <a:solidFill>
                  <a:schemeClr val="tx1"/>
                </a:solidFill>
              </a:rPr>
              <a:t>Γίνονται μαγικά;</a:t>
            </a:r>
            <a:endParaRPr lang="el-GR" sz="4800" b="1" i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4800" dirty="0" smtClean="0"/>
              <a:t> </a:t>
            </a:r>
            <a:r>
              <a:rPr lang="el-GR" sz="3900" dirty="0" smtClean="0">
                <a:solidFill>
                  <a:srgbClr val="FFFF00"/>
                </a:solidFill>
              </a:rPr>
              <a:t>Αν αυξήσουμε τα χρήματα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που τυπώνουμε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(Εθνικό Εισόδημα) </a:t>
            </a:r>
          </a:p>
          <a:p>
            <a:pPr marL="0" indent="0" algn="ctr">
              <a:buNone/>
            </a:pPr>
            <a:endParaRPr lang="el-GR" sz="3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θα αυξηθούν και τα προϊόντα 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που αντιστοιχούν σε αυτό;</a:t>
            </a:r>
          </a:p>
          <a:p>
            <a:pPr marL="0" indent="0" algn="ctr">
              <a:buNone/>
            </a:pPr>
            <a:r>
              <a:rPr lang="el-GR" sz="3900" dirty="0" smtClean="0">
                <a:solidFill>
                  <a:srgbClr val="FFFF00"/>
                </a:solidFill>
              </a:rPr>
              <a:t>(ΑΕΠ)</a:t>
            </a:r>
            <a:endParaRPr lang="el-GR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b="1" i="1" u="sng" dirty="0" smtClean="0">
                <a:solidFill>
                  <a:schemeClr val="tx1"/>
                </a:solidFill>
              </a:rPr>
              <a:t>Πως υπολογίζουμε το </a:t>
            </a:r>
            <a:br>
              <a:rPr lang="el-GR" sz="4800" b="1" i="1" u="sng" dirty="0" smtClean="0">
                <a:solidFill>
                  <a:schemeClr val="tx1"/>
                </a:solidFill>
              </a:rPr>
            </a:br>
            <a:r>
              <a:rPr lang="el-GR" sz="4800" b="1" i="1" u="sng" dirty="0" smtClean="0">
                <a:solidFill>
                  <a:schemeClr val="tx1"/>
                </a:solidFill>
              </a:rPr>
              <a:t>Εθνικό Εισόδημα ;</a:t>
            </a:r>
            <a:endParaRPr lang="el-GR" sz="4800" b="1" i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dirty="0" smtClean="0"/>
              <a:t>Ε = Κ +Α +Ε +(Εξ.-Εισ.)-Φ  </a:t>
            </a:r>
          </a:p>
          <a:p>
            <a:pPr marL="0" indent="0" algn="ctr">
              <a:buNone/>
            </a:pPr>
            <a:r>
              <a:rPr lang="el-GR" sz="1600" dirty="0" smtClean="0">
                <a:solidFill>
                  <a:srgbClr val="FFFF00"/>
                </a:solidFill>
              </a:rPr>
              <a:t>Εισόδημα = Κατανάλωση + Αποταμίευση + Επένδυση + (Εξαγωγές- Εισαγωγές) - Φόροι</a:t>
            </a:r>
            <a:endParaRPr lang="el-G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29400"/>
          </a:xfrm>
        </p:spPr>
      </p:pic>
    </p:spTree>
    <p:extLst>
      <p:ext uri="{BB962C8B-B14F-4D97-AF65-F5344CB8AC3E}">
        <p14:creationId xmlns:p14="http://schemas.microsoft.com/office/powerpoint/2010/main" val="2811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1673</TotalTime>
  <Words>375</Words>
  <Application>Microsoft Office PowerPoint</Application>
  <PresentationFormat>On-screen Show (4:3)</PresentationFormat>
  <Paragraphs>108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Οικονομία &amp; Χρήμα - χωρίς περιτύλιγμα</vt:lpstr>
      <vt:lpstr>Γιατί σηκώνεσαι το πρωί από το κρεβάτι;</vt:lpstr>
      <vt:lpstr>Απεριόριστες Ανάγκες &amp; Περιορισμένα Αγαθά</vt:lpstr>
      <vt:lpstr>Τρεις Συντελεστές Παραγωγής</vt:lpstr>
      <vt:lpstr>PowerPoint Presentation</vt:lpstr>
      <vt:lpstr>Ποια η σχέση των δύο;</vt:lpstr>
      <vt:lpstr>Γίνονται μαγικά;</vt:lpstr>
      <vt:lpstr>Πως υπολογίζουμε το  Εθνικό Εισόδημα ;</vt:lpstr>
      <vt:lpstr>PowerPoint Presentation</vt:lpstr>
      <vt:lpstr>Εμπορικό ισοζύγιο 2004-2013</vt:lpstr>
      <vt:lpstr>Τι συμβαίνει όταν τυπώνουμε  χρήμα χωρίς αντίκρισμα;</vt:lpstr>
      <vt:lpstr>Κίνδυνος &amp; Απόδοση</vt:lpstr>
      <vt:lpstr>Γιατί βγάζουμε Ομόλογα;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εξυπηρέτηση του χρέους στο μέλλον</vt:lpstr>
      <vt:lpstr>Ποιος καθορίζει το ύψος των επιτοκίων;</vt:lpstr>
      <vt:lpstr>Ελάχιστα Υποχρεωτικά Διαθέσιμα</vt:lpstr>
      <vt:lpstr>Ποιος καθορίζει το ύψος των επιτοκίων;</vt:lpstr>
      <vt:lpstr>PowerPoint Presentation</vt:lpstr>
      <vt:lpstr>Βάση για τον καθορισμό των επιτοκίων</vt:lpstr>
      <vt:lpstr>PowerPoint Presentation</vt:lpstr>
      <vt:lpstr>Τι θα γίνει όταν ανέβουν τα επιτόκια;</vt:lpstr>
      <vt:lpstr>Σύνολο Ιδιωτικού Δανεισμού</vt:lpstr>
      <vt:lpstr>Αύξηση επιτοκίων =&gt; πτώση ακινήτων</vt:lpstr>
      <vt:lpstr>Αύξηση επιτοκίων =&gt; πτώση ακινήτων</vt:lpstr>
      <vt:lpstr>Γιατί θέλουμε μια Κοινή Αγορά;  Τι χρειάζεται να γίνει  για να δημιουργηθεί μια Κοινή Αγορά;</vt:lpstr>
      <vt:lpstr>Προϋποθέσεις για το ευρώ:</vt:lpstr>
      <vt:lpstr>Εσωτερική &amp; Εξωτερική  αξία του νομίσματος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παρόν και το μέλλον  της Τουρκίας</dc:title>
  <dc:creator>Michalis Mathioulakis</dc:creator>
  <cp:lastModifiedBy>Michalis Mathioulakis</cp:lastModifiedBy>
  <cp:revision>116</cp:revision>
  <cp:lastPrinted>2014-01-21T06:53:37Z</cp:lastPrinted>
  <dcterms:created xsi:type="dcterms:W3CDTF">2006-08-16T00:00:00Z</dcterms:created>
  <dcterms:modified xsi:type="dcterms:W3CDTF">2014-03-10T15:33:08Z</dcterms:modified>
</cp:coreProperties>
</file>